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518" r:id="rId2"/>
    <p:sldId id="519" r:id="rId3"/>
    <p:sldId id="520" r:id="rId4"/>
    <p:sldId id="523" r:id="rId5"/>
    <p:sldId id="524" r:id="rId6"/>
    <p:sldId id="525" r:id="rId7"/>
    <p:sldId id="526" r:id="rId8"/>
    <p:sldId id="522" r:id="rId9"/>
    <p:sldId id="521" r:id="rId10"/>
    <p:sldId id="52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22.10.2018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48CA34F-FD79-43E4-98A4-0795EE43DE1E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B8-A7BF-4588-818D-4FCD760EAED0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43868A3-3C3F-45FE-9BCA-90FB2403EC0B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A628-431A-49E9-BFC6-AE225DBE5DCE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87F-D4A1-44AF-9C8C-DA6B2FE195C1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CE37D1-EA43-483A-BED6-D642FD081B7D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E5FCFF-FA43-426D-B49D-3EB5E209B5AA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27AA-99DB-472B-A6E7-AA49EAC40B8A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604-2593-4A7F-A8E9-BCAF5BB1C4EE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9295-577C-4A2D-9437-B4F84F970263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B3C6825-48D5-4D1C-83C8-9EE41DF3EFB7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B70DF8-7EEA-4B26-9E46-7451DEA9A923}" type="datetime1">
              <a:rPr lang="de-DE" smtClean="0"/>
              <a:t>22.10.2018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10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0.png"/><Relationship Id="rId13" Type="http://schemas.openxmlformats.org/officeDocument/2006/relationships/image" Target="../media/image1021.png"/><Relationship Id="rId3" Type="http://schemas.openxmlformats.org/officeDocument/2006/relationships/image" Target="../media/image920.png"/><Relationship Id="rId7" Type="http://schemas.openxmlformats.org/officeDocument/2006/relationships/image" Target="../media/image960.png"/><Relationship Id="rId12" Type="http://schemas.openxmlformats.org/officeDocument/2006/relationships/image" Target="../media/image1010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0.png"/><Relationship Id="rId11" Type="http://schemas.openxmlformats.org/officeDocument/2006/relationships/image" Target="../media/image1001.png"/><Relationship Id="rId5" Type="http://schemas.openxmlformats.org/officeDocument/2006/relationships/image" Target="../media/image940.png"/><Relationship Id="rId10" Type="http://schemas.openxmlformats.org/officeDocument/2006/relationships/image" Target="../media/image991.png"/><Relationship Id="rId4" Type="http://schemas.openxmlformats.org/officeDocument/2006/relationships/image" Target="../media/image930.png"/><Relationship Id="rId9" Type="http://schemas.openxmlformats.org/officeDocument/2006/relationships/image" Target="../media/image980.png"/><Relationship Id="rId14" Type="http://schemas.openxmlformats.org/officeDocument/2006/relationships/image" Target="../media/image10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Bernoulli-Experimente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Wird ein Zufallsexperiment durchgeführt, bei dem als Ergebnis nur „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Treffer</a:t>
                </a:r>
                <a:r>
                  <a:rPr lang="de-DE" sz="2400" dirty="0" smtClean="0">
                    <a:latin typeface="Calibri" pitchFamily="34" charset="0"/>
                  </a:rPr>
                  <a:t>“ oder „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kein Treffer</a:t>
                </a:r>
                <a:r>
                  <a:rPr lang="de-DE" sz="2400" dirty="0" smtClean="0">
                    <a:latin typeface="Calibri" pitchFamily="34" charset="0"/>
                  </a:rPr>
                  <a:t>“ herauskommen kann, so nennt man dieses ein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Bernoulli-Experiment</a:t>
                </a:r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Führt man dasselbe Bernoulli-Experiment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mal hintereinander aus, so hat man eine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Bernoulli-Kette</a:t>
                </a:r>
                <a:r>
                  <a:rPr lang="de-DE" sz="2400" dirty="0" smtClean="0">
                    <a:latin typeface="Calibri" pitchFamily="34" charset="0"/>
                  </a:rPr>
                  <a:t> der Länge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 führen 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ein, welche die Anzahl der Treffer in einer Bernoulli-Kette der Länge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beschreibt.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Ist die Wahrscheinlichkeit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eines einzelnen Treffers bekannt, so kann man nach der Wahrscheinlichkeit fragen, dass eine bestimmte Trefferanzahl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vorliegt.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</a:rPr>
                      <m:t>)=?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8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8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el 3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1" dirty="0">
                        <a:latin typeface="Cambria Math"/>
                      </a:rPr>
                      <m:t>P</m:t>
                    </m:r>
                    <m:r>
                      <a:rPr lang="de-DE" b="0" dirty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de-DE" b="0" i="1" dirty="0">
                        <a:latin typeface="Cambria Math"/>
                      </a:rPr>
                      <m:t>X</m:t>
                    </m:r>
                    <m:r>
                      <a:rPr lang="de-DE" b="0" dirty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b="0" i="1" dirty="0">
                        <a:latin typeface="Cambria Math"/>
                      </a:rPr>
                      <m:t>k</m:t>
                    </m:r>
                    <m:r>
                      <a:rPr lang="de-DE" b="0" dirty="0">
                        <a:latin typeface="Cambria Math"/>
                      </a:rPr>
                      <m:t>)</m:t>
                    </m:r>
                  </m:oMath>
                </a14:m>
                <a:r>
                  <a:rPr lang="de-DE" dirty="0" smtClean="0">
                    <a:latin typeface="Calibri" pitchFamily="34" charset="0"/>
                  </a:rPr>
                  <a:t> mit dem GTR</a:t>
                </a:r>
                <a:endParaRPr lang="de-DE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4" name="Titel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Um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</a:rPr>
                          <m:t>=</m:t>
                        </m:r>
                        <m:r>
                          <a:rPr lang="de-DE" sz="2400" i="1" dirty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auszurechnen, können Sie die Formel </a:t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</a:rPr>
                          <m:t>=</m:t>
                        </m:r>
                        <m:r>
                          <a:rPr lang="de-DE" sz="2400" i="1" dirty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400" i="1" dirty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de-DE" sz="2400" i="1" dirty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de-DE" sz="2400" i="1" dirty="0" err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err="1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de-DE" sz="2400" i="1" dirty="0" err="1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de-DE" sz="2400" i="1" dirty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𝑛</m:t>
                        </m:r>
                        <m:r>
                          <a:rPr lang="de-DE" sz="2400" i="1" dirty="0">
                            <a:latin typeface="Cambria Math"/>
                          </a:rPr>
                          <m:t>−</m:t>
                        </m:r>
                        <m:r>
                          <a:rPr lang="de-DE" sz="2400" i="1" dirty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verwenden, aber der GTR kennt auch die Funktion </a:t>
                </a:r>
                <a:r>
                  <a:rPr lang="de-DE" sz="2400" b="1" dirty="0" err="1" smtClean="0">
                    <a:solidFill>
                      <a:srgbClr val="FF0000"/>
                    </a:solidFill>
                    <a:latin typeface="Calibri" pitchFamily="34" charset="0"/>
                  </a:rPr>
                  <a:t>binompdf</a:t>
                </a: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(</a:t>
                </a:r>
                <a:r>
                  <a:rPr lang="de-DE" sz="2400" b="1" dirty="0" err="1" smtClean="0">
                    <a:solidFill>
                      <a:srgbClr val="FF0000"/>
                    </a:solidFill>
                    <a:latin typeface="Calibri" pitchFamily="34" charset="0"/>
                  </a:rPr>
                  <a:t>n,p,k</a:t>
                </a: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)</a:t>
                </a:r>
                <a:r>
                  <a:rPr lang="de-DE" sz="2400" dirty="0" smtClean="0">
                    <a:latin typeface="Calibri" pitchFamily="34" charset="0"/>
                  </a:rPr>
                  <a:t> mit der Sie sich ein wenig Tipparbeit ersparen können.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Funktion </a:t>
                </a:r>
                <a:r>
                  <a:rPr lang="de-DE" sz="2400" b="1" dirty="0" err="1" smtClean="0">
                    <a:latin typeface="Calibri" pitchFamily="34" charset="0"/>
                  </a:rPr>
                  <a:t>binompdf</a:t>
                </a:r>
                <a:r>
                  <a:rPr lang="de-DE" sz="2400" dirty="0" smtClean="0">
                    <a:latin typeface="Calibri" pitchFamily="34" charset="0"/>
                  </a:rPr>
                  <a:t> erhalten Sie über </a:t>
                </a:r>
                <a:r>
                  <a:rPr lang="de-DE" sz="2400" b="1" dirty="0" smtClean="0">
                    <a:latin typeface="Calibri" pitchFamily="34" charset="0"/>
                  </a:rPr>
                  <a:t>2ND DISTR.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Wahrscheinlichkeit, dass wir genau eine 3 würfeln in einer Versuchsreihe mit 2 Versuchen ist somit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</a:rPr>
                          <m:t>=1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= </a:t>
                </a:r>
                <a:r>
                  <a:rPr lang="de-DE" sz="2400" dirty="0" err="1" smtClean="0">
                    <a:latin typeface="Calibri" pitchFamily="34" charset="0"/>
                  </a:rPr>
                  <a:t>binompdf</a:t>
                </a:r>
                <a:r>
                  <a:rPr lang="de-DE" sz="2400" dirty="0" smtClean="0">
                    <a:latin typeface="Calibri" pitchFamily="34" charset="0"/>
                  </a:rPr>
                  <a:t>(2,1/6,1)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≈0,277=27,7%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6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el 3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>
                    <a:latin typeface="Calibri" pitchFamily="34" charset="0"/>
                  </a:rPr>
                  <a:t>Berechnung von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1" dirty="0">
                        <a:latin typeface="Cambria Math"/>
                      </a:rPr>
                      <m:t>P</m:t>
                    </m:r>
                    <m:r>
                      <a:rPr lang="de-DE" b="0" dirty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de-DE" b="0" i="1" dirty="0">
                        <a:latin typeface="Cambria Math"/>
                      </a:rPr>
                      <m:t>X</m:t>
                    </m:r>
                    <m:r>
                      <a:rPr lang="de-DE" b="0" dirty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b="0" i="1" dirty="0">
                        <a:latin typeface="Cambria Math"/>
                      </a:rPr>
                      <m:t>k</m:t>
                    </m:r>
                    <m:r>
                      <a:rPr lang="de-DE" b="0" dirty="0">
                        <a:latin typeface="Cambria Math"/>
                      </a:rPr>
                      <m:t>)</m:t>
                    </m:r>
                  </m:oMath>
                </a14:m>
                <a:endParaRPr lang="de-DE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4" name="Titel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Trefferwahrscheinlichkeit eines einzelnen Treffers sei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Wahrscheinlichkeit, dass in einer Bernoulli-Kette der Länge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Treffer erzielt werden ist gegeben durch den Ausdruck</a:t>
                </a: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Hierbei ist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400" i="1" dirty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de-DE" sz="2400" i="1" dirty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(gelesen „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über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“) der so genannte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Binomialkoeffizient</a:t>
                </a:r>
                <a:r>
                  <a:rPr lang="de-DE" sz="2400" dirty="0" smtClean="0">
                    <a:latin typeface="Calibri" pitchFamily="34" charset="0"/>
                  </a:rPr>
                  <a:t>, welchen man mit dem GTR über </a:t>
                </a:r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MATH PRB </a:t>
                </a:r>
                <a:r>
                  <a:rPr lang="de-DE" sz="2400" dirty="0" err="1" smtClean="0">
                    <a:solidFill>
                      <a:schemeClr val="tx1"/>
                    </a:solidFill>
                    <a:latin typeface="Tw Cen MT Condensed" pitchFamily="34" charset="0"/>
                  </a:rPr>
                  <a:t>nCr</a:t>
                </a: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 bestimmen kann.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Beispiel: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DE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 gibt man im GTR so ein: </a:t>
                </a:r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5 MATH PRB </a:t>
                </a:r>
                <a:r>
                  <a:rPr lang="de-DE" sz="2400" dirty="0" err="1" smtClean="0">
                    <a:solidFill>
                      <a:schemeClr val="tx1"/>
                    </a:solidFill>
                    <a:latin typeface="Tw Cen MT Condensed" pitchFamily="34" charset="0"/>
                  </a:rPr>
                  <a:t>nCr</a:t>
                </a:r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 3 ENTER</a:t>
                </a: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Das Ergebnis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197" t="-1085" b="-80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339752" y="2924944"/>
                <a:ext cx="4464496" cy="792088"/>
              </a:xfrm>
              <a:prstGeom prst="roundRect">
                <a:avLst/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/>
                            </a:rPr>
                            <m:t>𝑋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=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de-DE" sz="2400" i="1" dirty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i="1" dirty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i="1" dirty="0" err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 dirty="0" err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de-DE" sz="2400" i="1" dirty="0" err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de-DE" sz="2400" i="1" dirty="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i="1" dirty="0">
                              <a:latin typeface="Cambria Math"/>
                            </a:rPr>
                            <m:t>𝑛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−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de-DE" sz="2400" dirty="0">
                  <a:effectLst/>
                  <a:latin typeface="Calibri" pitchFamily="34" charset="0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924944"/>
                <a:ext cx="4464496" cy="79208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31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der Formel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Eine Münze soll 7mal hintereinander geworfen werden.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groß ist die Wahrscheinlichkeit dafür, dass wir 3mal Zahl erhalten?</a:t>
                </a: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latin typeface="Calibri" pitchFamily="34" charset="0"/>
                  </a:rPr>
                  <a:t>Lösung: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WS für Zahl (in einem Wurf)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Die </a:t>
                </a:r>
                <a:r>
                  <a:rPr lang="de-DE" sz="2400" dirty="0" smtClean="0">
                    <a:latin typeface="Calibri" pitchFamily="34" charset="0"/>
                  </a:rPr>
                  <a:t>WS </a:t>
                </a:r>
                <a:r>
                  <a:rPr lang="de-DE" sz="2400" dirty="0">
                    <a:latin typeface="Calibri" pitchFamily="34" charset="0"/>
                  </a:rPr>
                  <a:t>für </a:t>
                </a:r>
                <a:r>
                  <a:rPr lang="de-DE" sz="2400" dirty="0" smtClean="0">
                    <a:latin typeface="Calibri" pitchFamily="34" charset="0"/>
                  </a:rPr>
                  <a:t>Kopf </a:t>
                </a:r>
                <a:r>
                  <a:rPr lang="de-DE" sz="2400" dirty="0">
                    <a:latin typeface="Calibri" pitchFamily="34" charset="0"/>
                  </a:rPr>
                  <a:t>(in einem Wurf) ist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 </a:t>
                </a:r>
                <a:r>
                  <a:rPr lang="de-DE" sz="2400" dirty="0">
                    <a:latin typeface="Calibri" pitchFamily="34" charset="0"/>
                  </a:rPr>
                  <a:t>dürfen </a:t>
                </a:r>
                <a:r>
                  <a:rPr lang="de-DE" sz="2400" dirty="0" smtClean="0">
                    <a:latin typeface="Calibri" pitchFamily="34" charset="0"/>
                  </a:rPr>
                  <a:t>nicht </a:t>
                </a:r>
                <a:r>
                  <a:rPr lang="de-DE" sz="2400" dirty="0">
                    <a:latin typeface="Calibri" pitchFamily="34" charset="0"/>
                  </a:rPr>
                  <a:t>vergessen, dass </a:t>
                </a:r>
                <a:r>
                  <a:rPr lang="de-DE" sz="2400" dirty="0" smtClean="0">
                    <a:latin typeface="Calibri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maligem Werfen </a:t>
                </a:r>
                <a:r>
                  <a:rPr lang="de-DE" sz="2400" dirty="0">
                    <a:latin typeface="Calibri" pitchFamily="34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 Zahl, zwangsläufig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7−3=4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 </a:t>
                </a:r>
                <a:r>
                  <a:rPr lang="de-DE" sz="2400" dirty="0">
                    <a:latin typeface="Calibri" pitchFamily="34" charset="0"/>
                  </a:rPr>
                  <a:t>Kopf erscheint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0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der Formel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WS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 Zahl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 Kopf ist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 dirty="0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DE" sz="240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40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40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Nun können 3mal Zahl und 4mal Kopf aber auf verschiedene Arten eintreten, z.B. so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oder so</a:t>
                </a: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uppieren 19"/>
          <p:cNvGrpSpPr/>
          <p:nvPr/>
        </p:nvGrpSpPr>
        <p:grpSpPr>
          <a:xfrm>
            <a:off x="2343720" y="3717032"/>
            <a:ext cx="5108600" cy="1021436"/>
            <a:chOff x="2343720" y="3654381"/>
            <a:chExt cx="5108600" cy="1021436"/>
          </a:xfrm>
        </p:grpSpPr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3720" y="3933057"/>
              <a:ext cx="720080" cy="742760"/>
            </a:xfrm>
            <a:prstGeom prst="rect">
              <a:avLst/>
            </a:prstGeom>
          </p:spPr>
        </p:pic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3800" y="3933057"/>
              <a:ext cx="720080" cy="742760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880" y="3933057"/>
              <a:ext cx="720080" cy="742760"/>
            </a:xfrm>
            <a:prstGeom prst="rect">
              <a:avLst/>
            </a:prstGeom>
          </p:spPr>
        </p:pic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960" y="3933057"/>
              <a:ext cx="737090" cy="742760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1050" y="3933057"/>
              <a:ext cx="737090" cy="742760"/>
            </a:xfrm>
            <a:prstGeom prst="rect">
              <a:avLst/>
            </a:prstGeom>
          </p:spPr>
        </p:pic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8140" y="3933057"/>
              <a:ext cx="737090" cy="742760"/>
            </a:xfrm>
            <a:prstGeom prst="rect">
              <a:avLst/>
            </a:prstGeom>
          </p:spPr>
        </p:pic>
        <p:pic>
          <p:nvPicPr>
            <p:cNvPr id="11" name="Grafik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230" y="3933057"/>
              <a:ext cx="737090" cy="742760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2343720" y="3654381"/>
              <a:ext cx="510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   Z            </a:t>
              </a:r>
              <a:r>
                <a:rPr lang="de-DE" dirty="0" err="1" smtClean="0"/>
                <a:t>Z</a:t>
              </a:r>
              <a:r>
                <a:rPr lang="de-DE" dirty="0" smtClean="0"/>
                <a:t>            </a:t>
              </a:r>
              <a:r>
                <a:rPr lang="de-DE" dirty="0" err="1" smtClean="0"/>
                <a:t>Z</a:t>
              </a:r>
              <a:r>
                <a:rPr lang="de-DE" dirty="0" smtClean="0"/>
                <a:t>            K           </a:t>
              </a:r>
              <a:r>
                <a:rPr lang="de-DE" dirty="0" err="1" smtClean="0"/>
                <a:t>K</a:t>
              </a:r>
              <a:r>
                <a:rPr lang="de-DE" dirty="0" smtClean="0"/>
                <a:t>            </a:t>
              </a:r>
              <a:r>
                <a:rPr lang="de-DE" dirty="0" err="1" smtClean="0"/>
                <a:t>K</a:t>
              </a:r>
              <a:r>
                <a:rPr lang="de-DE" dirty="0" smtClean="0"/>
                <a:t>            </a:t>
              </a:r>
              <a:r>
                <a:rPr lang="de-DE" dirty="0" err="1" smtClean="0"/>
                <a:t>K</a:t>
              </a:r>
              <a:endParaRPr lang="de-DE" dirty="0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2343720" y="5030627"/>
            <a:ext cx="5139489" cy="1029234"/>
            <a:chOff x="2343720" y="5030627"/>
            <a:chExt cx="5139489" cy="1029234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3720" y="5317101"/>
              <a:ext cx="720080" cy="742760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3800" y="5317101"/>
              <a:ext cx="720080" cy="742760"/>
            </a:xfrm>
            <a:prstGeom prst="rect">
              <a:avLst/>
            </a:prstGeom>
          </p:spPr>
        </p:pic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5150" y="5314500"/>
              <a:ext cx="720080" cy="742760"/>
            </a:xfrm>
            <a:prstGeom prst="rect">
              <a:avLst/>
            </a:prstGeom>
          </p:spPr>
        </p:pic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880" y="5316234"/>
              <a:ext cx="737090" cy="742760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230" y="5314500"/>
              <a:ext cx="737090" cy="742760"/>
            </a:xfrm>
            <a:prstGeom prst="rect">
              <a:avLst/>
            </a:prstGeom>
          </p:spPr>
        </p:pic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0970" y="5316234"/>
              <a:ext cx="737090" cy="74276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8060" y="5316234"/>
              <a:ext cx="737090" cy="742760"/>
            </a:xfrm>
            <a:prstGeom prst="rect">
              <a:avLst/>
            </a:prstGeom>
          </p:spPr>
        </p:pic>
        <p:sp>
          <p:nvSpPr>
            <p:cNvPr id="21" name="Textfeld 20"/>
            <p:cNvSpPr txBox="1"/>
            <p:nvPr/>
          </p:nvSpPr>
          <p:spPr>
            <a:xfrm>
              <a:off x="2374609" y="5030627"/>
              <a:ext cx="510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   Z            </a:t>
              </a:r>
              <a:r>
                <a:rPr lang="de-DE" dirty="0" err="1" smtClean="0"/>
                <a:t>Z</a:t>
              </a:r>
              <a:r>
                <a:rPr lang="de-DE" dirty="0" smtClean="0"/>
                <a:t>            K            K           </a:t>
              </a:r>
              <a:r>
                <a:rPr lang="de-DE" dirty="0" err="1" smtClean="0"/>
                <a:t>K</a:t>
              </a:r>
              <a:r>
                <a:rPr lang="de-DE" dirty="0" smtClean="0"/>
                <a:t>            Z            K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735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der Formel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 müssen also die WS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n</a:t>
                </a:r>
                <a:r>
                  <a:rPr lang="de-DE" sz="2400" dirty="0" smtClean="0">
                    <a:latin typeface="Calibri" pitchFamily="34" charset="0"/>
                  </a:rPr>
                  <a:t>och mit der Anzahl der möglichen Verteilungen von 3mal Zahl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 Kopf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Würfen multiplizieren.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viele solcher Verteilungen gibt es?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Dies lässt sich durch den Ausdruck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(gelesen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über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) bestimmen.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Oben steht die Anzahl der Würfe, unten die Anzahl der Treffer (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Würfe,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mal Zahl).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r="-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4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der Formel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Insgesamt lautet die Formel für die WS von 3mal Zahl in 7 Würfen also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Den Ausdruck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berechnen wir mit dem GTR durch Eingabe von </a:t>
                </a:r>
                <a:r>
                  <a:rPr lang="de-DE" sz="2400" dirty="0" smtClean="0">
                    <a:latin typeface="Tw Cen MT Condensed" pitchFamily="34" charset="0"/>
                  </a:rPr>
                  <a:t>7 </a:t>
                </a:r>
                <a:r>
                  <a:rPr lang="de-DE" sz="2400" dirty="0">
                    <a:latin typeface="Tw Cen MT Condensed" pitchFamily="34" charset="0"/>
                  </a:rPr>
                  <a:t>MATH PRB </a:t>
                </a:r>
                <a:r>
                  <a:rPr lang="de-DE" sz="2400" dirty="0" err="1">
                    <a:latin typeface="Tw Cen MT Condensed" pitchFamily="34" charset="0"/>
                  </a:rPr>
                  <a:t>nCr</a:t>
                </a:r>
                <a:r>
                  <a:rPr lang="de-DE" sz="2400" dirty="0">
                    <a:latin typeface="Tw Cen MT Condensed" pitchFamily="34" charset="0"/>
                  </a:rPr>
                  <a:t> 3 </a:t>
                </a:r>
                <a:r>
                  <a:rPr lang="de-DE" sz="2400" dirty="0" smtClean="0">
                    <a:latin typeface="Tw Cen MT Condensed" pitchFamily="34" charset="0"/>
                  </a:rPr>
                  <a:t>ENTER</a:t>
                </a:r>
                <a:r>
                  <a:rPr lang="de-DE" sz="2400" dirty="0">
                    <a:latin typeface="Calibri" pitchFamily="34" charset="0"/>
                  </a:rPr>
                  <a:t>. Wir erhalten </a:t>
                </a:r>
                <a:r>
                  <a:rPr lang="de-DE" sz="2400" dirty="0" smtClean="0">
                    <a:latin typeface="Calibri" pitchFamily="34" charset="0"/>
                  </a:rPr>
                  <a:t>den Wert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Wenn wir mit der Zufallsvariablen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die Anzahl Zahl beschreiben, können wir jetzt formal schreiben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2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2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sz="22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56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der Formel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gesuchte Wahrscheinlichkeit ist demnach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de-DE" sz="8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=35⋅</m:t>
                      </m:r>
                      <m:f>
                        <m:f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128</m:t>
                          </m:r>
                        </m:den>
                      </m:f>
                    </m:oMath>
                  </m:oMathPara>
                </a14:m>
                <a:endParaRPr lang="de-DE" sz="2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de-DE" sz="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≈0,273=27,3%</m:t>
                      </m:r>
                    </m:oMath>
                  </m:oMathPara>
                </a14:m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Rechenbeispiel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Bei einem </a:t>
                </a:r>
                <a:r>
                  <a:rPr lang="de-DE" sz="2400" dirty="0">
                    <a:latin typeface="Calibri" pitchFamily="34" charset="0"/>
                  </a:rPr>
                  <a:t>Würfelexperiment </a:t>
                </a:r>
                <a:r>
                  <a:rPr lang="de-DE" sz="2400" dirty="0" smtClean="0">
                    <a:latin typeface="Calibri" pitchFamily="34" charset="0"/>
                  </a:rPr>
                  <a:t>fragen wir nach </a:t>
                </a:r>
                <a:r>
                  <a:rPr lang="de-DE" sz="2400" dirty="0">
                    <a:latin typeface="Calibri" pitchFamily="34" charset="0"/>
                  </a:rPr>
                  <a:t>der </a:t>
                </a:r>
                <a:r>
                  <a:rPr lang="de-DE" sz="2400" dirty="0" smtClean="0">
                    <a:latin typeface="Calibri" pitchFamily="34" charset="0"/>
                  </a:rPr>
                  <a:t>Wahrschein-</a:t>
                </a:r>
                <a:r>
                  <a:rPr lang="de-DE" sz="2400" dirty="0" err="1" smtClean="0">
                    <a:latin typeface="Calibri" pitchFamily="34" charset="0"/>
                  </a:rPr>
                  <a:t>lichkeit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einer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Somit </a:t>
                </a:r>
                <a:r>
                  <a:rPr lang="de-DE" sz="2400" dirty="0" smtClean="0">
                    <a:latin typeface="Calibri" pitchFamily="34" charset="0"/>
                  </a:rPr>
                  <a:t>gibt es zwei </a:t>
                </a:r>
                <a:r>
                  <a:rPr lang="de-DE" sz="2400" dirty="0">
                    <a:latin typeface="Calibri" pitchFamily="34" charset="0"/>
                  </a:rPr>
                  <a:t>mögliche </a:t>
                </a:r>
                <a:r>
                  <a:rPr lang="de-DE" sz="2400" dirty="0" smtClean="0">
                    <a:latin typeface="Calibri" pitchFamily="34" charset="0"/>
                  </a:rPr>
                  <a:t>Ausgänge, </a:t>
                </a:r>
                <a:r>
                  <a:rPr lang="de-DE" sz="2400" dirty="0">
                    <a:latin typeface="Calibri" pitchFamily="34" charset="0"/>
                  </a:rPr>
                  <a:t>nämlich eine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(Treffer) oder </a:t>
                </a:r>
                <a:r>
                  <a:rPr lang="de-DE" sz="2400" dirty="0">
                    <a:latin typeface="Calibri" pitchFamily="34" charset="0"/>
                  </a:rPr>
                  <a:t>keine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(kein Treffer). Das </a:t>
                </a:r>
                <a:r>
                  <a:rPr lang="de-DE" sz="2400" dirty="0">
                    <a:latin typeface="Calibri" pitchFamily="34" charset="0"/>
                  </a:rPr>
                  <a:t>Experiment </a:t>
                </a:r>
                <a:r>
                  <a:rPr lang="de-DE" sz="2400" dirty="0" smtClean="0">
                    <a:latin typeface="Calibri" pitchFamily="34" charset="0"/>
                  </a:rPr>
                  <a:t>wird zweimal wiederholt und die Anzahl der der Treffer notiert. </a:t>
                </a:r>
                <a:r>
                  <a:rPr lang="de-DE" sz="2400" dirty="0">
                    <a:latin typeface="Calibri" pitchFamily="34" charset="0"/>
                  </a:rPr>
                  <a:t>Die </a:t>
                </a:r>
                <a:r>
                  <a:rPr lang="de-DE" sz="2400" dirty="0" smtClean="0">
                    <a:latin typeface="Calibri" pitchFamily="34" charset="0"/>
                  </a:rPr>
                  <a:t>Zufallsvariable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beschreibt </a:t>
                </a:r>
                <a:r>
                  <a:rPr lang="de-DE" sz="2400" dirty="0">
                    <a:latin typeface="Calibri" pitchFamily="34" charset="0"/>
                  </a:rPr>
                  <a:t>die </a:t>
                </a:r>
                <a:r>
                  <a:rPr lang="de-DE" sz="2400" dirty="0" smtClean="0">
                    <a:latin typeface="Calibri" pitchFamily="34" charset="0"/>
                  </a:rPr>
                  <a:t>Anzahl </a:t>
                </a:r>
                <a:r>
                  <a:rPr lang="de-DE" sz="2400" dirty="0">
                    <a:latin typeface="Calibri" pitchFamily="34" charset="0"/>
                  </a:rPr>
                  <a:t>der </a:t>
                </a:r>
                <a:r>
                  <a:rPr lang="de-DE" sz="2400" dirty="0" smtClean="0">
                    <a:latin typeface="Calibri" pitchFamily="34" charset="0"/>
                  </a:rPr>
                  <a:t>Treffer. </a:t>
                </a:r>
                <a:r>
                  <a:rPr lang="de-DE" sz="2400" dirty="0">
                    <a:latin typeface="Calibri" pitchFamily="34" charset="0"/>
                  </a:rPr>
                  <a:t>Dann kann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die Werte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0, 1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oder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annehmen und es </a:t>
                </a:r>
                <a:r>
                  <a:rPr lang="de-DE" sz="2400" dirty="0" smtClean="0">
                    <a:latin typeface="Calibri" pitchFamily="34" charset="0"/>
                  </a:rPr>
                  <a:t>gilt: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b="0" i="1" smtClean="0">
                        <a:latin typeface="Cambria Math"/>
                      </a:rPr>
                      <m:t>≈69,44%, 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=2⋅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de-DE" sz="2400" i="1">
                        <a:latin typeface="Cambria Math"/>
                      </a:rPr>
                      <m:t>⋅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de-DE" sz="2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de-DE" sz="2400" b="0" i="1" smtClean="0">
                        <a:latin typeface="Cambria Math"/>
                      </a:rPr>
                      <m:t>≈27,78%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b="0" i="1" smtClean="0">
                        <a:latin typeface="Cambria Math"/>
                      </a:rPr>
                      <m:t>≈2,78%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uppieren 6"/>
          <p:cNvGrpSpPr/>
          <p:nvPr/>
        </p:nvGrpSpPr>
        <p:grpSpPr>
          <a:xfrm>
            <a:off x="6084168" y="3865442"/>
            <a:ext cx="2592288" cy="2304255"/>
            <a:chOff x="-1" y="-11085"/>
            <a:chExt cx="1361728" cy="1328396"/>
          </a:xfrm>
        </p:grpSpPr>
        <p:grpSp>
          <p:nvGrpSpPr>
            <p:cNvPr id="8" name="Gruppieren 7"/>
            <p:cNvGrpSpPr/>
            <p:nvPr/>
          </p:nvGrpSpPr>
          <p:grpSpPr>
            <a:xfrm>
              <a:off x="629729" y="-11085"/>
              <a:ext cx="698127" cy="588144"/>
              <a:chOff x="0" y="-11092"/>
              <a:chExt cx="698637" cy="588515"/>
            </a:xfrm>
          </p:grpSpPr>
          <p:cxnSp>
            <p:nvCxnSpPr>
              <p:cNvPr id="23" name="Gerade Verbindung 22"/>
              <p:cNvCxnSpPr/>
              <p:nvPr/>
            </p:nvCxnSpPr>
            <p:spPr>
              <a:xfrm flipV="1">
                <a:off x="17253" y="138023"/>
                <a:ext cx="363214" cy="14351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Gerade Verbindung 23"/>
              <p:cNvCxnSpPr/>
              <p:nvPr/>
            </p:nvCxnSpPr>
            <p:spPr>
              <a:xfrm>
                <a:off x="17253" y="284672"/>
                <a:ext cx="363214" cy="7747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feld 1600"/>
                  <p:cNvSpPr txBox="1"/>
                  <p:nvPr/>
                </p:nvSpPr>
                <p:spPr>
                  <a:xfrm>
                    <a:off x="327804" y="0"/>
                    <a:ext cx="370833" cy="29273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oMath>
                      </m:oMathPara>
                    </a14:m>
                    <a:endParaRPr lang="de-DE" sz="200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5" name="Textfeld 16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804" y="0"/>
                    <a:ext cx="370833" cy="29273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feld 1601"/>
                  <p:cNvSpPr txBox="1"/>
                  <p:nvPr/>
                </p:nvSpPr>
                <p:spPr>
                  <a:xfrm>
                    <a:off x="327795" y="284688"/>
                    <a:ext cx="370205" cy="29273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de-DE" sz="2000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de-DE" sz="20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3</m:t>
                              </m:r>
                            </m:e>
                          </m:acc>
                        </m:oMath>
                      </m:oMathPara>
                    </a14:m>
                    <a:endParaRPr lang="de-DE" sz="2000">
                      <a:effectLst/>
                      <a:ea typeface="Times New Roman"/>
                      <a:cs typeface="Times New Roman"/>
                    </a:endParaRPr>
                  </a:p>
                  <a:p>
                    <a:pPr algn="just">
                      <a:spcAft>
                        <a:spcPts val="0"/>
                      </a:spcAft>
                    </a:pPr>
                    <a:r>
                      <a:rPr lang="de-DE" sz="20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de-DE" sz="200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6" name="Textfeld 160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795" y="284688"/>
                    <a:ext cx="370205" cy="29273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r="-7826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feld 1602"/>
                  <p:cNvSpPr txBox="1"/>
                  <p:nvPr/>
                </p:nvSpPr>
                <p:spPr>
                  <a:xfrm>
                    <a:off x="0" y="-11092"/>
                    <a:ext cx="370833" cy="20701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1/6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7" name="Textfeld 160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0" y="-11092"/>
                    <a:ext cx="370833" cy="2070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27119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feld 1603"/>
                  <p:cNvSpPr txBox="1"/>
                  <p:nvPr/>
                </p:nvSpPr>
                <p:spPr>
                  <a:xfrm>
                    <a:off x="17253" y="321217"/>
                    <a:ext cx="370833" cy="20701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5/6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8" name="Textfeld 16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3" y="321217"/>
                    <a:ext cx="370833" cy="207010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27119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Gruppieren 8"/>
            <p:cNvGrpSpPr/>
            <p:nvPr/>
          </p:nvGrpSpPr>
          <p:grpSpPr>
            <a:xfrm>
              <a:off x="-1" y="235842"/>
              <a:ext cx="711265" cy="956932"/>
              <a:chOff x="-1" y="97820"/>
              <a:chExt cx="711265" cy="956932"/>
            </a:xfrm>
          </p:grpSpPr>
          <p:cxnSp>
            <p:nvCxnSpPr>
              <p:cNvPr id="17" name="Gerade Verbindung 16"/>
              <p:cNvCxnSpPr/>
              <p:nvPr/>
            </p:nvCxnSpPr>
            <p:spPr>
              <a:xfrm flipV="1">
                <a:off x="51759" y="215661"/>
                <a:ext cx="362585" cy="29019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 Verbindung 17"/>
              <p:cNvCxnSpPr/>
              <p:nvPr/>
            </p:nvCxnSpPr>
            <p:spPr>
              <a:xfrm>
                <a:off x="51759" y="508959"/>
                <a:ext cx="362585" cy="3276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feld 1429"/>
                  <p:cNvSpPr txBox="1"/>
                  <p:nvPr/>
                </p:nvSpPr>
                <p:spPr>
                  <a:xfrm>
                    <a:off x="340431" y="97820"/>
                    <a:ext cx="370833" cy="29273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9" name="Textfeld 14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0431" y="97820"/>
                    <a:ext cx="370833" cy="292735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feld 1430"/>
                  <p:cNvSpPr txBox="1"/>
                  <p:nvPr/>
                </p:nvSpPr>
                <p:spPr>
                  <a:xfrm>
                    <a:off x="336431" y="762017"/>
                    <a:ext cx="370205" cy="29273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de-DE" sz="2000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de-DE" sz="20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3</m:t>
                              </m:r>
                            </m:e>
                          </m:acc>
                        </m:oMath>
                      </m:oMathPara>
                    </a14:m>
                    <a:endParaRPr lang="de-DE" sz="200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0" name="Textfeld 14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6431" y="762017"/>
                    <a:ext cx="370205" cy="29273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r="-6897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feld 1431"/>
                  <p:cNvSpPr txBox="1"/>
                  <p:nvPr/>
                </p:nvSpPr>
                <p:spPr>
                  <a:xfrm>
                    <a:off x="0" y="99967"/>
                    <a:ext cx="370198" cy="20637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1/6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1" name="Textfeld 14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0" y="99967"/>
                    <a:ext cx="370198" cy="20637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27119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feld 1432"/>
                  <p:cNvSpPr txBox="1"/>
                  <p:nvPr/>
                </p:nvSpPr>
                <p:spPr>
                  <a:xfrm>
                    <a:off x="-1" y="723840"/>
                    <a:ext cx="370198" cy="20637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5/6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22" name="Textfeld 14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" y="723840"/>
                    <a:ext cx="370198" cy="206375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29310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Gruppieren 9"/>
            <p:cNvGrpSpPr/>
            <p:nvPr/>
          </p:nvGrpSpPr>
          <p:grpSpPr>
            <a:xfrm>
              <a:off x="655608" y="694626"/>
              <a:ext cx="706119" cy="622685"/>
              <a:chOff x="0" y="-30012"/>
              <a:chExt cx="706635" cy="623077"/>
            </a:xfrm>
          </p:grpSpPr>
          <p:cxnSp>
            <p:nvCxnSpPr>
              <p:cNvPr id="11" name="Gerade Verbindung 10"/>
              <p:cNvCxnSpPr/>
              <p:nvPr/>
            </p:nvCxnSpPr>
            <p:spPr>
              <a:xfrm flipV="1">
                <a:off x="17253" y="138023"/>
                <a:ext cx="363214" cy="14351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 Verbindung 11"/>
              <p:cNvCxnSpPr/>
              <p:nvPr/>
            </p:nvCxnSpPr>
            <p:spPr>
              <a:xfrm>
                <a:off x="17253" y="284672"/>
                <a:ext cx="363214" cy="7747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feld 1437"/>
                  <p:cNvSpPr txBox="1"/>
                  <p:nvPr/>
                </p:nvSpPr>
                <p:spPr>
                  <a:xfrm>
                    <a:off x="327804" y="0"/>
                    <a:ext cx="370833" cy="29273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3" name="Textfeld 143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804" y="0"/>
                    <a:ext cx="370833" cy="292735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feld 1438"/>
                  <p:cNvSpPr txBox="1"/>
                  <p:nvPr/>
                </p:nvSpPr>
                <p:spPr>
                  <a:xfrm>
                    <a:off x="336430" y="300330"/>
                    <a:ext cx="370205" cy="29273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de-DE" sz="2000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de-DE" sz="20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3</m:t>
                              </m:r>
                            </m:e>
                          </m:acc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  <a:p>
                    <a:pPr algn="just">
                      <a:spcAft>
                        <a:spcPts val="0"/>
                      </a:spcAft>
                    </a:pPr>
                    <a:r>
                      <a:rPr lang="de-DE" sz="2000" dirty="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4" name="Textfeld 143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6430" y="300330"/>
                    <a:ext cx="370205" cy="292735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r="-7826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feld 1439"/>
                  <p:cNvSpPr txBox="1"/>
                  <p:nvPr/>
                </p:nvSpPr>
                <p:spPr>
                  <a:xfrm>
                    <a:off x="0" y="-30012"/>
                    <a:ext cx="370833" cy="20701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1/6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5" name="Textfeld 143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0" y="-30012"/>
                    <a:ext cx="370833" cy="2070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b="-27119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feld 1440"/>
                  <p:cNvSpPr txBox="1"/>
                  <p:nvPr/>
                </p:nvSpPr>
                <p:spPr>
                  <a:xfrm>
                    <a:off x="17253" y="301924"/>
                    <a:ext cx="370833" cy="20701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5/6</m:t>
                          </m:r>
                        </m:oMath>
                      </m:oMathPara>
                    </a14:m>
                    <a:endParaRPr lang="de-DE" sz="2000" dirty="0">
                      <a:effectLst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6" name="Textfeld 14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3" y="301924"/>
                    <a:ext cx="370833" cy="2070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b="-27119"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9422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Rechenbeispiel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Wahrscheinlichkeiten für die verschiedenen Trefferanzahlen können wir wieder als Histogramm darstellen und erhalten so die </a:t>
                </a:r>
                <a:r>
                  <a:rPr lang="de-DE" sz="2400" dirty="0">
                    <a:latin typeface="Calibri" pitchFamily="34" charset="0"/>
                  </a:rPr>
                  <a:t>e</a:t>
                </a:r>
                <a:r>
                  <a:rPr lang="de-DE" sz="2400" dirty="0" smtClean="0">
                    <a:latin typeface="Calibri" pitchFamily="34" charset="0"/>
                  </a:rPr>
                  <a:t>ine Veranschaulichung der Wahrscheinlichkeitsverteilung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7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Grafik 2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40" y="3140968"/>
            <a:ext cx="4680520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81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Office PowerPoint</Application>
  <PresentationFormat>Bildschirmpräsentation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Times New Roman</vt:lpstr>
      <vt:lpstr>Tw Cen MT Condensed</vt:lpstr>
      <vt:lpstr>Wingdings</vt:lpstr>
      <vt:lpstr>Wingdings 2</vt:lpstr>
      <vt:lpstr>Galathea</vt:lpstr>
      <vt:lpstr>Bernoulli-Experimente</vt:lpstr>
      <vt:lpstr>Berechnung von P(X=k)</vt:lpstr>
      <vt:lpstr>Erläuterung der Formel</vt:lpstr>
      <vt:lpstr>Erläuterung der Formel</vt:lpstr>
      <vt:lpstr>Erläuterung der Formel</vt:lpstr>
      <vt:lpstr>Erläuterung der Formel</vt:lpstr>
      <vt:lpstr>Erläuterung der Formel</vt:lpstr>
      <vt:lpstr>Rechenbeispiel</vt:lpstr>
      <vt:lpstr>Rechenbeispiel</vt:lpstr>
      <vt:lpstr>P(X=k) mit dem GTR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250</cp:revision>
  <dcterms:created xsi:type="dcterms:W3CDTF">2013-03-17T05:38:34Z</dcterms:created>
  <dcterms:modified xsi:type="dcterms:W3CDTF">2018-10-22T16:19:05Z</dcterms:modified>
</cp:coreProperties>
</file>